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T Sans Narrow"/>
      <p:regular r:id="rId20"/>
      <p:bold r:id="rId21"/>
    </p:embeddedFont>
    <p:embeddedFont>
      <p:font typeface="Permanent Marker"/>
      <p:regular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PermanentMarker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click to get to LOGO</a:t>
            </a:r>
          </a:p>
        </p:txBody>
      </p:sp>
      <p:sp>
        <p:nvSpPr>
          <p:cNvPr id="70" name="Shape 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9343646" y="4235850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100046" y="4211002"/>
            <a:ext cx="7497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338858" y="1362666"/>
            <a:ext cx="9515557" cy="203194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338868" y="5292001"/>
            <a:ext cx="9515557" cy="203194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338866" y="2335685"/>
            <a:ext cx="9515700" cy="13632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 algn="ctr">
              <a:spcBef>
                <a:spcPts val="0"/>
              </a:spcBef>
              <a:buSzPct val="100000"/>
              <a:defRPr sz="7200"/>
            </a:lvl1pPr>
            <a:lvl2pPr lvl="1" algn="ctr">
              <a:spcBef>
                <a:spcPts val="0"/>
              </a:spcBef>
              <a:buSzPct val="100000"/>
              <a:defRPr sz="7200"/>
            </a:lvl2pPr>
            <a:lvl3pPr lvl="2" algn="ctr">
              <a:spcBef>
                <a:spcPts val="0"/>
              </a:spcBef>
              <a:buSzPct val="100000"/>
              <a:defRPr sz="7200"/>
            </a:lvl3pPr>
            <a:lvl4pPr lvl="3" algn="ctr">
              <a:spcBef>
                <a:spcPts val="0"/>
              </a:spcBef>
              <a:buSzPct val="100000"/>
              <a:defRPr sz="7200"/>
            </a:lvl4pPr>
            <a:lvl5pPr lvl="4" algn="ctr">
              <a:spcBef>
                <a:spcPts val="0"/>
              </a:spcBef>
              <a:buSzPct val="100000"/>
              <a:defRPr sz="7200"/>
            </a:lvl5pPr>
            <a:lvl6pPr lvl="5" algn="ctr">
              <a:spcBef>
                <a:spcPts val="0"/>
              </a:spcBef>
              <a:buSzPct val="100000"/>
              <a:defRPr sz="7200"/>
            </a:lvl6pPr>
            <a:lvl7pPr lvl="6" algn="ctr">
              <a:spcBef>
                <a:spcPts val="0"/>
              </a:spcBef>
              <a:buSzPct val="100000"/>
              <a:defRPr sz="7200"/>
            </a:lvl7pPr>
            <a:lvl8pPr lvl="7" algn="ctr">
              <a:spcBef>
                <a:spcPts val="0"/>
              </a:spcBef>
              <a:buSzPct val="100000"/>
              <a:defRPr sz="7200"/>
            </a:lvl8pPr>
            <a:lvl9pPr lvl="8" algn="ctr"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849633" y="3800052"/>
            <a:ext cx="6494099" cy="10569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2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415600" y="1739800"/>
            <a:ext cx="11360700" cy="20511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73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73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73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73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73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73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73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73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73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15600" y="3994200"/>
            <a:ext cx="11360700" cy="14289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wrap="square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indent="-50800" lvl="0" marL="2286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66" y="3429200"/>
            <a:ext cx="12192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415600" y="1086400"/>
            <a:ext cx="11428500" cy="12561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100" y="6727600"/>
            <a:ext cx="12192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15600" y="593366"/>
            <a:ext cx="11360700" cy="9432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15600" y="593366"/>
            <a:ext cx="11360700" cy="9432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415600" y="1688233"/>
            <a:ext cx="5333100" cy="4403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6443200" y="1688233"/>
            <a:ext cx="5333100" cy="4403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15600" y="593366"/>
            <a:ext cx="11360700" cy="9432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653666" y="701800"/>
            <a:ext cx="7484700" cy="54543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7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7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7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7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7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7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7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7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354000" y="1386233"/>
            <a:ext cx="5393700" cy="2234400"/>
          </a:xfrm>
          <a:prstGeom prst="rect">
            <a:avLst/>
          </a:prstGeom>
        </p:spPr>
        <p:txBody>
          <a:bodyPr anchorCtr="0" anchor="b" bIns="121900" lIns="121900" rIns="121900" wrap="square" tIns="12190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354000" y="3635833"/>
            <a:ext cx="5393700" cy="1646700"/>
          </a:xfrm>
          <a:prstGeom prst="rect">
            <a:avLst/>
          </a:prstGeom>
        </p:spPr>
        <p:txBody>
          <a:bodyPr anchorCtr="0" anchor="t" bIns="121900" lIns="121900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415600" y="5640966"/>
            <a:ext cx="7998300" cy="798300"/>
          </a:xfrm>
          <a:prstGeom prst="rect">
            <a:avLst/>
          </a:prstGeom>
        </p:spPr>
        <p:txBody>
          <a:bodyPr anchorCtr="0" anchor="ctr" bIns="121900" lIns="121900" rIns="121900" wrap="square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32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6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48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688433"/>
            <a:ext cx="113607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wrap="square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Open Sans"/>
              <a:buChar char="●"/>
              <a:defRPr sz="24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Open Sans"/>
              <a:buChar char="●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Open Sans"/>
              <a:buChar char="○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buFont typeface="Open Sans"/>
              <a:buChar char="■"/>
              <a:defRPr sz="1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wrap="square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4d0Ku_TpcW8" TargetMode="External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treetwiseapp.herokuapp.com/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subTitle"/>
          </p:nvPr>
        </p:nvSpPr>
        <p:spPr>
          <a:xfrm>
            <a:off x="415600" y="3676449"/>
            <a:ext cx="11360700" cy="1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1" lang="en-US" sz="2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“Everyone deserves to feel safe in their city”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875" y="1866625"/>
            <a:ext cx="9551798" cy="15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4372300" y="4809525"/>
            <a:ext cx="96864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4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 SemiBold"/>
              <a:buNone/>
            </a:pPr>
            <a:r>
              <a:rPr i="0" lang="en-US" sz="4400" u="none" cap="none" strike="noStrike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Questions?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74" y="2012800"/>
            <a:ext cx="3728400" cy="32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wrap="square" tIns="12190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everybody: 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PULL!!!!!!</a:t>
            </a:r>
          </a:p>
        </p:txBody>
      </p:sp>
      <p:sp>
        <p:nvSpPr>
          <p:cNvPr descr="The barest and simplest soul of MLG, exposed and looped for 10 Hours  MLG PROSWAGNEMITE!  More 10 hour videos on my channel" id="151" name="Shape 151" title="10 Hours of MLG Airhorn">
            <a:hlinkClick r:id="rId3"/>
          </p:cNvPr>
          <p:cNvSpPr/>
          <p:nvPr/>
        </p:nvSpPr>
        <p:spPr>
          <a:xfrm>
            <a:off x="3810000" y="2747825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15600" y="593366"/>
            <a:ext cx="113607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 SemiBold"/>
              <a:buNone/>
            </a:pPr>
            <a:r>
              <a:rPr b="0" i="0" lang="en-US" sz="4400" u="none" cap="none" strike="noStrike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Team Members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96300" y="2237175"/>
            <a:ext cx="3672600" cy="29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&lt;FRONT END/&gt;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Claire Allen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-US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Jurabek Kenjaev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278550" y="2137350"/>
            <a:ext cx="3884100" cy="25833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&lt;FULL STACK/&gt;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Karen Henderson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Jenn Lara</a:t>
            </a:r>
          </a:p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8276800" y="2012250"/>
            <a:ext cx="3595500" cy="2833500"/>
          </a:xfrm>
          <a:prstGeom prst="rect">
            <a:avLst/>
          </a:prstGeom>
        </p:spPr>
        <p:txBody>
          <a:bodyPr anchorCtr="0" anchor="t" bIns="121900" lIns="121900" rIns="121900" wrap="square" tIns="121900">
            <a:noAutofit/>
          </a:bodyPr>
          <a:lstStyle/>
          <a:p>
            <a:pPr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&lt;BACK END/&gt; 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Francis Arcede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Dennis Feliciano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Zarna Patel</a:t>
            </a: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 SemiBold"/>
              <a:buNone/>
            </a:pPr>
            <a:r>
              <a:rPr lang="en-US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Inspiration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iphy.gif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262" y="1690824"/>
            <a:ext cx="6009475" cy="45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 SemiBold"/>
              <a:buNone/>
            </a:pPr>
            <a:r>
              <a:rPr i="0" lang="en-US" sz="4400" u="none" cap="none" strike="noStrike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Concept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Calibri"/>
            </a:pPr>
            <a:r>
              <a:rPr lang="en-US" u="none">
                <a:solidFill>
                  <a:srgbClr val="434343"/>
                </a:solidFill>
              </a:rPr>
              <a:t>To allow users to report any form of street harassment that they experience or witness by location.</a:t>
            </a: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Calibri"/>
            </a:pPr>
            <a:r>
              <a:rPr lang="en-US" u="none">
                <a:solidFill>
                  <a:srgbClr val="434343"/>
                </a:solidFill>
              </a:rPr>
              <a:t>To allow users to report street harassment incidents by location and datetime.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buClr>
                <a:srgbClr val="434343"/>
              </a:buClr>
            </a:pPr>
            <a:r>
              <a:rPr lang="en-US" u="none">
                <a:solidFill>
                  <a:srgbClr val="434343"/>
                </a:solidFill>
              </a:rPr>
              <a:t>To allow users to view the map of harassment incidents and description. 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3900" y="2168095"/>
            <a:ext cx="3026072" cy="151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4508" y="1631223"/>
            <a:ext cx="3085514" cy="213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8202" y="1941074"/>
            <a:ext cx="1517069" cy="151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003" y="4800353"/>
            <a:ext cx="3813947" cy="173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71699" y="2629962"/>
            <a:ext cx="2298350" cy="15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0512" y="3458156"/>
            <a:ext cx="3402636" cy="170131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idx="4294967295"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 SemiBold"/>
              <a:buNone/>
            </a:pPr>
            <a:r>
              <a:rPr b="0" i="0" lang="en-US" sz="4400" u="none" cap="none" strike="noStrike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Technologies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2925" y="4158400"/>
            <a:ext cx="8143774" cy="24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8200" y="1900275"/>
            <a:ext cx="1738075" cy="17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45798" y="3708403"/>
            <a:ext cx="3570125" cy="998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838187" y="267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 SemiBold"/>
              <a:buNone/>
            </a:pPr>
            <a:r>
              <a:rPr lang="en-US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WireFraming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662449" y="-849748"/>
            <a:ext cx="4867101" cy="975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838187" y="267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 SemiBold"/>
              <a:buNone/>
            </a:pPr>
            <a:r>
              <a:rPr lang="en-US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WireFraming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50" y="1745900"/>
            <a:ext cx="3719772" cy="495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747" y="1745900"/>
            <a:ext cx="3719772" cy="495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7095" y="1745900"/>
            <a:ext cx="3719772" cy="4959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838187" y="267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 SemiBold"/>
              <a:buNone/>
            </a:pPr>
            <a:r>
              <a:rPr i="0" lang="en-US" sz="4400" u="none" cap="none" strike="noStrike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Demo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838212" y="5813239"/>
            <a:ext cx="105156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u="sng">
                <a:solidFill>
                  <a:srgbClr val="434343"/>
                </a:solidFill>
                <a:hlinkClick r:id="rId3"/>
              </a:rPr>
              <a:t>https://streetwiseapp.herokuapp.com/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12" y="1433562"/>
            <a:ext cx="7181977" cy="412402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mc:AlternateContent>
    <mc:Choice Requires="p14">
      <p:transition spd="slow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Open Sans SemiBold"/>
              <a:buNone/>
            </a:pPr>
            <a:r>
              <a:rPr lang="en-US">
                <a:solidFill>
                  <a:srgbClr val="3AA9A9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Challenges: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838200" y="1751875"/>
            <a:ext cx="5220900" cy="4425000"/>
          </a:xfrm>
          <a:prstGeom prst="rect">
            <a:avLst/>
          </a:prstGeom>
          <a:noFill/>
          <a:ln cap="flat" cmpd="sng" w="28575">
            <a:solidFill>
              <a:srgbClr val="3AA9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Front End 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Deciding on which Front End framework to use. Pros and Cons of Bootstrap.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Designing so that responsive features remain intact.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Incorporating logo in a creative manner.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Communication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370475" y="1751875"/>
            <a:ext cx="5220900" cy="4425000"/>
          </a:xfrm>
          <a:prstGeom prst="rect">
            <a:avLst/>
          </a:prstGeom>
          <a:noFill/>
          <a:ln cap="flat" cmpd="sng" w="28575">
            <a:solidFill>
              <a:srgbClr val="3AA9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Back End</a:t>
            </a:r>
            <a:r>
              <a:rPr lang="en-US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Proof of Concept: communication between front and back end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Validation of Schema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Geolocator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Post Route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Specifying collection on mLab for get route</a:t>
            </a:r>
          </a:p>
          <a:p>
            <a:pPr indent="-1905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Roboto"/>
              <a:buChar char="•"/>
            </a:pPr>
            <a:r>
              <a:rPr lang="en-US" sz="2200" u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React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